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9" r:id="rId7"/>
    <p:sldId id="274" r:id="rId8"/>
    <p:sldId id="260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7" r:id="rId22"/>
    <p:sldId id="278" r:id="rId23"/>
    <p:sldId id="282" r:id="rId24"/>
    <p:sldId id="281" r:id="rId25"/>
    <p:sldId id="280" r:id="rId26"/>
    <p:sldId id="283" r:id="rId27"/>
    <p:sldId id="284" r:id="rId28"/>
    <p:sldId id="279" r:id="rId29"/>
    <p:sldId id="287" r:id="rId30"/>
    <p:sldId id="286" r:id="rId31"/>
    <p:sldId id="288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52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7/5/2017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hyperlink" Target="http://webquest.agriholland.nl/techniek4/pu_rekenvoorbeeldmachine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QhcFpgK4xw" TargetMode="External"/><Relationship Id="rId5" Type="http://schemas.openxmlformats.org/officeDocument/2006/relationships/image" Target="../media/image22.jpeg"/><Relationship Id="rId4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bsqEhM3wG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hyperlink" Target="http://www.my-mps.com/certificaten-producen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boomkwekerijmuseum.nl/Historie/5714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techniek4/docs/rooier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ebquest.agriholland.nl/techniek4/pu_rekenvoorbeeldhand.htm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35639" y="3769907"/>
            <a:ext cx="6546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Samenvattende</a:t>
            </a:r>
            <a:r>
              <a:rPr lang="en-US" sz="1400" b="1" dirty="0" smtClean="0">
                <a:latin typeface="Arial"/>
                <a:cs typeface="Arial"/>
              </a:rPr>
              <a:t> les </a:t>
            </a:r>
            <a:r>
              <a:rPr lang="en-US" sz="1400" b="1" dirty="0" err="1" smtClean="0">
                <a:latin typeface="Arial"/>
                <a:cs typeface="Arial"/>
              </a:rPr>
              <a:t>Boomteelt</a:t>
            </a:r>
            <a:endParaRPr lang="en-US" sz="1400" b="1" dirty="0" smtClean="0">
              <a:latin typeface="Arial"/>
              <a:cs typeface="Arial"/>
            </a:endParaRPr>
          </a:p>
          <a:p>
            <a:r>
              <a:rPr lang="en-US" sz="1400" b="1" dirty="0" err="1" smtClean="0">
                <a:latin typeface="Arial"/>
                <a:cs typeface="Arial"/>
              </a:rPr>
              <a:t>Onderhouden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gebouwen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terreinen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12" y="3312173"/>
            <a:ext cx="2019300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Investeren</a:t>
            </a:r>
            <a:r>
              <a:rPr lang="en-US" sz="2800" b="1" dirty="0" smtClean="0">
                <a:latin typeface="Arial"/>
                <a:cs typeface="Arial"/>
              </a:rPr>
              <a:t> in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Bereken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err="1" smtClean="0">
                <a:latin typeface="Arial"/>
                <a:cs typeface="Arial"/>
              </a:rPr>
              <a:t>kosten</a:t>
            </a:r>
            <a:r>
              <a:rPr lang="en-US" sz="1400" dirty="0" smtClean="0">
                <a:latin typeface="Arial"/>
                <a:cs typeface="Arial"/>
              </a:rPr>
              <a:t> van de </a:t>
            </a:r>
            <a:r>
              <a:rPr lang="en-US" sz="1400" dirty="0" err="1" smtClean="0">
                <a:latin typeface="Arial"/>
                <a:cs typeface="Arial"/>
              </a:rPr>
              <a:t>beide</a:t>
            </a:r>
            <a:r>
              <a:rPr lang="en-US" sz="1400" dirty="0" smtClean="0">
                <a:latin typeface="Arial"/>
                <a:cs typeface="Arial"/>
              </a:rPr>
              <a:t> machines.</a:t>
            </a:r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3" name="Afbeelding 2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8996" y="2171756"/>
            <a:ext cx="3904606" cy="259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90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GPS in de </a:t>
            </a:r>
            <a:r>
              <a:rPr lang="en-US" sz="2800" b="1" dirty="0" err="1" smtClean="0">
                <a:latin typeface="Arial"/>
                <a:cs typeface="Arial"/>
              </a:rPr>
              <a:t>boomteelt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55" y="1869061"/>
            <a:ext cx="6677673" cy="237265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777" y="2298009"/>
            <a:ext cx="85820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99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Laanbomen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rooien</a:t>
            </a:r>
            <a:r>
              <a:rPr lang="en-US" sz="2800" b="1" dirty="0" smtClean="0">
                <a:latin typeface="Arial"/>
                <a:cs typeface="Arial"/>
              </a:rPr>
              <a:t> met </a:t>
            </a:r>
            <a:r>
              <a:rPr lang="en-US" sz="2800" b="1" dirty="0" err="1" smtClean="0">
                <a:latin typeface="Arial"/>
                <a:cs typeface="Arial"/>
              </a:rPr>
              <a:t>kluit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SQhcFpgK4xw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2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Laanbomen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rooien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zonder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kluit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5bsqEhM3wGg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286000" y="2143125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1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Laanbomen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rooien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Wat is het </a:t>
            </a:r>
            <a:r>
              <a:rPr lang="en-US" sz="1400" dirty="0" err="1" smtClean="0">
                <a:latin typeface="Arial"/>
                <a:cs typeface="Arial"/>
              </a:rPr>
              <a:t>voordeel</a:t>
            </a:r>
            <a:r>
              <a:rPr lang="en-US" sz="1400" dirty="0" smtClean="0">
                <a:latin typeface="Arial"/>
                <a:cs typeface="Arial"/>
              </a:rPr>
              <a:t> van de </a:t>
            </a:r>
            <a:r>
              <a:rPr lang="en-US" sz="1400" dirty="0" err="1" smtClean="0">
                <a:latin typeface="Arial"/>
                <a:cs typeface="Arial"/>
              </a:rPr>
              <a:t>kluitenrooier</a:t>
            </a:r>
            <a:r>
              <a:rPr lang="en-US" sz="1400" dirty="0" smtClean="0">
                <a:latin typeface="Arial"/>
                <a:cs typeface="Arial"/>
              </a:rPr>
              <a:t>?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Wat is </a:t>
            </a:r>
            <a:r>
              <a:rPr lang="en-US" sz="1400" dirty="0" err="1" smtClean="0">
                <a:latin typeface="Arial"/>
                <a:cs typeface="Arial"/>
              </a:rPr>
              <a:t>een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nadeel</a:t>
            </a:r>
            <a:r>
              <a:rPr lang="en-US" sz="1400" dirty="0" smtClean="0">
                <a:latin typeface="Arial"/>
                <a:cs typeface="Arial"/>
              </a:rPr>
              <a:t> van de </a:t>
            </a:r>
            <a:r>
              <a:rPr lang="en-US" sz="1400" dirty="0" err="1" smtClean="0">
                <a:latin typeface="Arial"/>
                <a:cs typeface="Arial"/>
              </a:rPr>
              <a:t>kluitenrooier</a:t>
            </a:r>
            <a:r>
              <a:rPr lang="en-US" sz="1400" dirty="0" smtClean="0">
                <a:latin typeface="Arial"/>
                <a:cs typeface="Arial"/>
              </a:rPr>
              <a:t>?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Wat is </a:t>
            </a:r>
            <a:r>
              <a:rPr lang="en-US" sz="1400" dirty="0" err="1" smtClean="0">
                <a:latin typeface="Arial"/>
                <a:cs typeface="Arial"/>
              </a:rPr>
              <a:t>een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voordeel</a:t>
            </a:r>
            <a:r>
              <a:rPr lang="en-US" sz="1400" dirty="0" smtClean="0">
                <a:latin typeface="Arial"/>
                <a:cs typeface="Arial"/>
              </a:rPr>
              <a:t> van de </a:t>
            </a:r>
            <a:r>
              <a:rPr lang="en-US" sz="1400" dirty="0" err="1" smtClean="0">
                <a:latin typeface="Arial"/>
                <a:cs typeface="Arial"/>
              </a:rPr>
              <a:t>schudlichter</a:t>
            </a:r>
            <a:r>
              <a:rPr lang="en-US" sz="1400" dirty="0" smtClean="0">
                <a:latin typeface="Arial"/>
                <a:cs typeface="Arial"/>
              </a:rPr>
              <a:t>?</a:t>
            </a:r>
          </a:p>
          <a:p>
            <a:endParaRPr lang="en-US" sz="1400" dirty="0">
              <a:latin typeface="Arial"/>
              <a:cs typeface="Arial"/>
            </a:endParaRPr>
          </a:p>
          <a:p>
            <a:r>
              <a:rPr lang="en-US" sz="1400" dirty="0" smtClean="0">
                <a:latin typeface="Arial"/>
                <a:cs typeface="Arial"/>
              </a:rPr>
              <a:t>Wat is </a:t>
            </a:r>
            <a:r>
              <a:rPr lang="en-US" sz="1400" dirty="0" err="1" smtClean="0">
                <a:latin typeface="Arial"/>
                <a:cs typeface="Arial"/>
              </a:rPr>
              <a:t>een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nadeel</a:t>
            </a:r>
            <a:r>
              <a:rPr lang="en-US" sz="1400" dirty="0" smtClean="0">
                <a:latin typeface="Arial"/>
                <a:cs typeface="Arial"/>
              </a:rPr>
              <a:t> van de </a:t>
            </a:r>
            <a:r>
              <a:rPr lang="en-US" sz="1400" dirty="0" err="1" smtClean="0">
                <a:latin typeface="Arial"/>
                <a:cs typeface="Arial"/>
              </a:rPr>
              <a:t>schudlichter</a:t>
            </a:r>
            <a:r>
              <a:rPr lang="en-US" sz="1400" dirty="0" smtClean="0">
                <a:latin typeface="Arial"/>
                <a:cs typeface="Arial"/>
              </a:rPr>
              <a:t>?</a:t>
            </a:r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135" y="2287479"/>
            <a:ext cx="3203875" cy="247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6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containerteelt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849" y="2150076"/>
            <a:ext cx="3400682" cy="17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82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Zelftoets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Maak</a:t>
            </a:r>
            <a:r>
              <a:rPr lang="en-US" sz="1400" dirty="0" smtClean="0">
                <a:latin typeface="Arial"/>
                <a:cs typeface="Arial"/>
              </a:rPr>
              <a:t> nu de </a:t>
            </a:r>
            <a:r>
              <a:rPr lang="en-US" sz="1400" dirty="0" err="1" smtClean="0">
                <a:latin typeface="Arial"/>
                <a:cs typeface="Arial"/>
              </a:rPr>
              <a:t>webquiz</a:t>
            </a:r>
            <a:r>
              <a:rPr lang="en-US" sz="1400" dirty="0" smtClean="0">
                <a:latin typeface="Arial"/>
                <a:cs typeface="Arial"/>
              </a:rPr>
              <a:t> om </a:t>
            </a:r>
            <a:r>
              <a:rPr lang="en-US" sz="1400" dirty="0" err="1" smtClean="0">
                <a:latin typeface="Arial"/>
                <a:cs typeface="Arial"/>
              </a:rPr>
              <a:t>te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kijken</a:t>
            </a:r>
            <a:r>
              <a:rPr lang="en-US" sz="1400" dirty="0" smtClean="0">
                <a:latin typeface="Arial"/>
                <a:cs typeface="Arial"/>
              </a:rPr>
              <a:t> of je de </a:t>
            </a:r>
            <a:r>
              <a:rPr lang="en-US" sz="1400" dirty="0" err="1" smtClean="0">
                <a:latin typeface="Arial"/>
                <a:cs typeface="Arial"/>
              </a:rPr>
              <a:t>lesstof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hebt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begrepen</a:t>
            </a:r>
            <a:endParaRPr lang="en-US" sz="1400" dirty="0" smtClean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276" y="2523678"/>
            <a:ext cx="3157666" cy="17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67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227" y="3171969"/>
            <a:ext cx="622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Veilig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werken</a:t>
            </a:r>
            <a:endParaRPr lang="en-US" sz="3600" b="1" dirty="0">
              <a:solidFill>
                <a:srgbClr val="1C8F37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4" y="4926295"/>
            <a:ext cx="652419" cy="56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37" y="-3932"/>
            <a:ext cx="2563283" cy="1422400"/>
          </a:xfrm>
          <a:prstGeom prst="rect">
            <a:avLst/>
          </a:prstGeom>
        </p:spPr>
      </p:pic>
      <p:pic>
        <p:nvPicPr>
          <p:cNvPr id="8" name="Picture 7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19" y="652044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0678" y="2058557"/>
            <a:ext cx="2641149" cy="373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6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227" y="3171969"/>
            <a:ext cx="6228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Samenvattende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les </a:t>
            </a:r>
          </a:p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Veilig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werken</a:t>
            </a:r>
            <a:endParaRPr lang="en-US" sz="3600" b="1" dirty="0">
              <a:solidFill>
                <a:srgbClr val="1C8F37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4" y="4926295"/>
            <a:ext cx="652419" cy="56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37" y="-3932"/>
            <a:ext cx="2563283" cy="1422400"/>
          </a:xfrm>
          <a:prstGeom prst="rect">
            <a:avLst/>
          </a:prstGeom>
        </p:spPr>
      </p:pic>
      <p:pic>
        <p:nvPicPr>
          <p:cNvPr id="8" name="Picture 7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19" y="652044"/>
            <a:ext cx="3351335" cy="1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786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Taak</a:t>
            </a:r>
            <a:r>
              <a:rPr lang="en-US" sz="2800" b="1" dirty="0" smtClean="0">
                <a:latin typeface="Arial"/>
                <a:cs typeface="Arial"/>
              </a:rPr>
              <a:t> van de </a:t>
            </a:r>
            <a:r>
              <a:rPr lang="en-US" sz="2800" b="1" dirty="0" err="1" smtClean="0">
                <a:latin typeface="Arial"/>
                <a:cs typeface="Arial"/>
              </a:rPr>
              <a:t>ondernemer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1472227"/>
            <a:ext cx="7730398" cy="1072989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7892" y="4128721"/>
            <a:ext cx="1292131" cy="14574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9625" y="2723866"/>
            <a:ext cx="75247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37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227" y="3171969"/>
            <a:ext cx="62286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Samenvattende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les </a:t>
            </a:r>
          </a:p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Onderhouden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gebouwen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en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terreinen</a:t>
            </a:r>
            <a:r>
              <a:rPr lang="en-US" sz="3600" b="1" dirty="0" smtClean="0">
                <a:solidFill>
                  <a:srgbClr val="1C8F37"/>
                </a:solidFill>
                <a:latin typeface="Arial"/>
                <a:cs typeface="Arial"/>
              </a:rPr>
              <a:t>.</a:t>
            </a:r>
            <a:endParaRPr lang="en-US" sz="3600" b="1" dirty="0">
              <a:solidFill>
                <a:srgbClr val="1C8F37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4" y="4926295"/>
            <a:ext cx="652419" cy="56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37" y="-3932"/>
            <a:ext cx="2563283" cy="1422400"/>
          </a:xfrm>
          <a:prstGeom prst="rect">
            <a:avLst/>
          </a:prstGeom>
        </p:spPr>
      </p:pic>
      <p:pic>
        <p:nvPicPr>
          <p:cNvPr id="8" name="Picture 7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19" y="652044"/>
            <a:ext cx="3351335" cy="122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Plichten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voor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werknemers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923" y="1430375"/>
            <a:ext cx="6726782" cy="49025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23" y="2337261"/>
            <a:ext cx="7486650" cy="14382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6826" y="3897542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86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255" y="1503218"/>
            <a:ext cx="8076827" cy="637961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55" y="2674935"/>
            <a:ext cx="7581900" cy="107632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5624" y="3751260"/>
            <a:ext cx="25431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78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16117" y="810721"/>
            <a:ext cx="651435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 Hoe </a:t>
            </a:r>
            <a:r>
              <a:rPr lang="en-US" sz="2800" b="1" dirty="0" err="1" smtClean="0">
                <a:latin typeface="Arial"/>
                <a:cs typeface="Arial"/>
              </a:rPr>
              <a:t>veilig</a:t>
            </a:r>
            <a:r>
              <a:rPr lang="en-US" sz="2800" b="1" dirty="0" smtClean="0">
                <a:latin typeface="Arial"/>
                <a:cs typeface="Arial"/>
              </a:rPr>
              <a:t> is je </a:t>
            </a:r>
            <a:r>
              <a:rPr lang="en-US" sz="2800" b="1" dirty="0" err="1" smtClean="0">
                <a:latin typeface="Arial"/>
                <a:cs typeface="Arial"/>
              </a:rPr>
              <a:t>eigen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bedrijf</a:t>
            </a:r>
            <a:r>
              <a:rPr lang="en-US" sz="2800" b="1" dirty="0" smtClean="0">
                <a:latin typeface="Arial"/>
                <a:cs typeface="Arial"/>
              </a:rPr>
              <a:t>?</a:t>
            </a:r>
          </a:p>
          <a:p>
            <a:endParaRPr lang="en-US" sz="2800" b="1" dirty="0" smtClean="0">
              <a:latin typeface="Arial"/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/>
                <a:cs typeface="Arial"/>
              </a:rPr>
              <a:t>Welke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gevaren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zijn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er</a:t>
            </a:r>
            <a:r>
              <a:rPr lang="en-US" sz="1600" dirty="0" smtClean="0">
                <a:latin typeface="Arial"/>
                <a:cs typeface="Arial"/>
              </a:rPr>
              <a:t> op je </a:t>
            </a:r>
            <a:r>
              <a:rPr lang="en-US" sz="1600" dirty="0" err="1" smtClean="0">
                <a:latin typeface="Arial"/>
                <a:cs typeface="Arial"/>
              </a:rPr>
              <a:t>bedrijf</a:t>
            </a:r>
            <a:r>
              <a:rPr lang="en-US" sz="1600" dirty="0" smtClean="0">
                <a:latin typeface="Arial"/>
                <a:cs typeface="Arial"/>
              </a:rPr>
              <a:t> met </a:t>
            </a:r>
            <a:r>
              <a:rPr lang="en-US" sz="1600" dirty="0" err="1" smtClean="0">
                <a:latin typeface="Arial"/>
                <a:cs typeface="Arial"/>
              </a:rPr>
              <a:t>betrekking</a:t>
            </a:r>
            <a:r>
              <a:rPr lang="en-US" sz="1600" dirty="0" smtClean="0">
                <a:latin typeface="Arial"/>
                <a:cs typeface="Arial"/>
              </a:rPr>
              <a:t> tot </a:t>
            </a:r>
            <a:r>
              <a:rPr lang="en-US" sz="1600" dirty="0" err="1" smtClean="0">
                <a:latin typeface="Arial"/>
                <a:cs typeface="Arial"/>
              </a:rPr>
              <a:t>machineveiligheid</a:t>
            </a:r>
            <a:r>
              <a:rPr lang="en-US" sz="1600" dirty="0" smtClean="0">
                <a:latin typeface="Arial"/>
                <a:cs typeface="Arial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>
                <a:latin typeface="Arial"/>
                <a:cs typeface="Arial"/>
              </a:rPr>
              <a:t>Welke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maatregelen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kunnen</a:t>
            </a:r>
            <a:r>
              <a:rPr lang="en-US" sz="1600" dirty="0" smtClean="0">
                <a:latin typeface="Arial"/>
                <a:cs typeface="Arial"/>
              </a:rPr>
              <a:t>/</a:t>
            </a:r>
            <a:r>
              <a:rPr lang="en-US" sz="1600" dirty="0" err="1" smtClean="0">
                <a:latin typeface="Arial"/>
                <a:cs typeface="Arial"/>
              </a:rPr>
              <a:t>moeten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hiervoor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getroffen</a:t>
            </a:r>
            <a:r>
              <a:rPr lang="en-US" sz="1600" dirty="0" smtClean="0">
                <a:latin typeface="Arial"/>
                <a:cs typeface="Arial"/>
              </a:rPr>
              <a:t> </a:t>
            </a:r>
            <a:r>
              <a:rPr lang="en-US" sz="1600" dirty="0" err="1" smtClean="0">
                <a:latin typeface="Arial"/>
                <a:cs typeface="Arial"/>
              </a:rPr>
              <a:t>worden</a:t>
            </a:r>
            <a:r>
              <a:rPr lang="en-US" sz="1600" dirty="0" smtClean="0">
                <a:latin typeface="Arial"/>
                <a:cs typeface="Arial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596" y="2734826"/>
            <a:ext cx="3163153" cy="209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5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RI &amp; 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9765" y="1296836"/>
            <a:ext cx="6107780" cy="551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7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Veiligheid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certificering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7094" y="250416"/>
            <a:ext cx="2314575" cy="9048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776" y="1452021"/>
            <a:ext cx="6844387" cy="1815614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2950" y="3707144"/>
            <a:ext cx="76581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84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Keuring</a:t>
            </a:r>
            <a:r>
              <a:rPr lang="en-US" sz="2800" b="1" dirty="0" smtClean="0">
                <a:latin typeface="Arial"/>
                <a:cs typeface="Arial"/>
              </a:rPr>
              <a:t> van </a:t>
            </a:r>
            <a:r>
              <a:rPr lang="en-US" sz="2800" b="1" dirty="0" err="1" smtClean="0">
                <a:latin typeface="Arial"/>
                <a:cs typeface="Arial"/>
              </a:rPr>
              <a:t>spuitmachines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575" y="1631538"/>
            <a:ext cx="6800850" cy="2200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575" y="4098869"/>
            <a:ext cx="71056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CE </a:t>
            </a:r>
            <a:r>
              <a:rPr lang="en-US" sz="2800" b="1" dirty="0" err="1" smtClean="0">
                <a:latin typeface="Arial"/>
                <a:cs typeface="Arial"/>
              </a:rPr>
              <a:t>markering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0266" y="210815"/>
            <a:ext cx="2019300" cy="16859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499" y="2324660"/>
            <a:ext cx="75247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3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Bedrijfsrisico’s</a:t>
            </a:r>
            <a:r>
              <a:rPr lang="en-US" sz="2800" b="1" dirty="0" smtClean="0">
                <a:latin typeface="Arial"/>
                <a:cs typeface="Arial"/>
              </a:rPr>
              <a:t> in de </a:t>
            </a:r>
            <a:r>
              <a:rPr lang="en-US" sz="2800" b="1" dirty="0" err="1" smtClean="0">
                <a:latin typeface="Arial"/>
                <a:cs typeface="Arial"/>
              </a:rPr>
              <a:t>boomkwekerij</a:t>
            </a:r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14" y="1913256"/>
            <a:ext cx="8323227" cy="2351457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5778" y="4523323"/>
            <a:ext cx="6861877" cy="64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78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Zelftoets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2800" b="1" dirty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Maak</a:t>
            </a:r>
            <a:r>
              <a:rPr lang="en-US" sz="1400" dirty="0" smtClean="0">
                <a:latin typeface="Arial"/>
                <a:cs typeface="Arial"/>
              </a:rPr>
              <a:t> nu de </a:t>
            </a:r>
            <a:r>
              <a:rPr lang="en-US" sz="1400" dirty="0" err="1" smtClean="0">
                <a:latin typeface="Arial"/>
                <a:cs typeface="Arial"/>
              </a:rPr>
              <a:t>webquiz</a:t>
            </a:r>
            <a:r>
              <a:rPr lang="en-US" sz="1400" dirty="0" smtClean="0">
                <a:latin typeface="Arial"/>
                <a:cs typeface="Arial"/>
              </a:rPr>
              <a:t> om </a:t>
            </a:r>
            <a:r>
              <a:rPr lang="en-US" sz="1400" dirty="0" err="1" smtClean="0">
                <a:latin typeface="Arial"/>
                <a:cs typeface="Arial"/>
              </a:rPr>
              <a:t>te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kijken</a:t>
            </a:r>
            <a:r>
              <a:rPr lang="en-US" sz="1400" dirty="0" smtClean="0">
                <a:latin typeface="Arial"/>
                <a:cs typeface="Arial"/>
              </a:rPr>
              <a:t> of je de </a:t>
            </a:r>
            <a:r>
              <a:rPr lang="en-US" sz="1400" dirty="0" err="1" smtClean="0">
                <a:latin typeface="Arial"/>
                <a:cs typeface="Arial"/>
              </a:rPr>
              <a:t>lesstof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hebt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begrepen</a:t>
            </a:r>
            <a:endParaRPr lang="en-US" sz="1400" dirty="0" smtClean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7276" y="2523678"/>
            <a:ext cx="3157666" cy="172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9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7823" y="470387"/>
            <a:ext cx="2616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Arial"/>
                <a:cs typeface="Arial"/>
              </a:rPr>
              <a:t>INHOUD</a:t>
            </a:r>
            <a:endParaRPr lang="en-US" sz="4400" b="1" dirty="0">
              <a:latin typeface="Arial"/>
              <a:cs typeface="Arial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59" y="2295012"/>
            <a:ext cx="235585" cy="269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84879" y="2216388"/>
            <a:ext cx="3558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Veilig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59" y="3483074"/>
            <a:ext cx="235585" cy="26924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84880" y="3404450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Zelftoetsen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59" y="4122171"/>
            <a:ext cx="235585" cy="269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84880" y="4043547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Nakijken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59" y="4802235"/>
            <a:ext cx="235585" cy="26924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484880" y="4723611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Gastspreker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9759" y="1664108"/>
            <a:ext cx="235585" cy="2692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484880" y="1585484"/>
            <a:ext cx="256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Webquest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Techniek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29944"/>
            <a:ext cx="9144000" cy="3956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2227" y="3171969"/>
            <a:ext cx="6228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1C8F37"/>
                </a:solidFill>
                <a:latin typeface="Arial"/>
                <a:cs typeface="Arial"/>
              </a:rPr>
              <a:t>Techniek</a:t>
            </a:r>
            <a:endParaRPr lang="en-US" sz="3600" b="1" dirty="0">
              <a:solidFill>
                <a:srgbClr val="1C8F37"/>
              </a:solidFill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044" y="4926295"/>
            <a:ext cx="652419" cy="566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037" y="-3932"/>
            <a:ext cx="2563283" cy="1422400"/>
          </a:xfrm>
          <a:prstGeom prst="rect">
            <a:avLst/>
          </a:prstGeom>
        </p:spPr>
      </p:pic>
      <p:pic>
        <p:nvPicPr>
          <p:cNvPr id="8" name="Picture 7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919" y="652044"/>
            <a:ext cx="3351335" cy="122285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3463" y="1874897"/>
            <a:ext cx="2705487" cy="274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16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3490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r>
              <a:rPr lang="en-US" sz="2800" b="1" dirty="0" smtClean="0">
                <a:latin typeface="Arial"/>
                <a:cs typeface="Arial"/>
              </a:rPr>
              <a:t> in de </a:t>
            </a:r>
            <a:r>
              <a:rPr lang="en-US" sz="2800" b="1" dirty="0" err="1" smtClean="0">
                <a:latin typeface="Arial"/>
                <a:cs typeface="Arial"/>
              </a:rPr>
              <a:t>boomkwekerij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/>
              <a:t>Wat is </a:t>
            </a:r>
            <a:r>
              <a:rPr lang="en-US" sz="1400" b="0" i="0" dirty="0" err="1" smtClean="0"/>
              <a:t>mechanisatie</a:t>
            </a:r>
            <a:r>
              <a:rPr lang="en-US" sz="1400" b="0" i="0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/>
              <a:t>Wat </a:t>
            </a:r>
            <a:r>
              <a:rPr lang="en-US" sz="1400" b="0" i="0" dirty="0" err="1" smtClean="0"/>
              <a:t>zijn</a:t>
            </a:r>
            <a:r>
              <a:rPr lang="en-US" sz="1400" b="0" i="0" dirty="0" smtClean="0"/>
              <a:t> de </a:t>
            </a:r>
            <a:r>
              <a:rPr lang="en-US" sz="1400" b="0" i="0" dirty="0" err="1" smtClean="0"/>
              <a:t>voordelen</a:t>
            </a:r>
            <a:r>
              <a:rPr lang="en-US" sz="1400" b="0" i="0" dirty="0" smtClean="0"/>
              <a:t> van </a:t>
            </a:r>
            <a:r>
              <a:rPr lang="en-US" sz="1400" b="0" i="0" dirty="0" err="1" smtClean="0"/>
              <a:t>mechanisatie</a:t>
            </a:r>
            <a:r>
              <a:rPr lang="en-US" sz="1400" b="0" i="0" dirty="0" smtClean="0"/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 smtClean="0"/>
              <a:t>Vertel</a:t>
            </a:r>
            <a:r>
              <a:rPr lang="en-US" sz="1400" b="0" i="0" dirty="0" smtClean="0"/>
              <a:t> in je </a:t>
            </a:r>
            <a:r>
              <a:rPr lang="en-US" sz="1400" b="0" i="0" dirty="0" err="1" smtClean="0"/>
              <a:t>eigen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woorden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waarom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grootschalige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mechnisatie</a:t>
            </a:r>
            <a:r>
              <a:rPr lang="en-US" sz="1400" b="0" i="0" dirty="0" smtClean="0"/>
              <a:t> in de </a:t>
            </a:r>
            <a:r>
              <a:rPr lang="en-US" sz="1400" b="0" i="0" dirty="0" smtClean="0">
                <a:hlinkClick r:id="rId3"/>
              </a:rPr>
              <a:t>regio </a:t>
            </a:r>
            <a:r>
              <a:rPr lang="en-US" sz="1400" b="0" i="0" dirty="0" err="1" smtClean="0">
                <a:hlinkClick r:id="rId3"/>
              </a:rPr>
              <a:t>Boskoop</a:t>
            </a:r>
            <a:r>
              <a:rPr lang="en-US" sz="1400" b="0" i="0" dirty="0" smtClean="0">
                <a:hlinkClick r:id="rId3"/>
              </a:rPr>
              <a:t> </a:t>
            </a:r>
            <a:r>
              <a:rPr lang="en-US" sz="1400" b="0" i="0" dirty="0" err="1" smtClean="0"/>
              <a:t>weinig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ontwikkeld</a:t>
            </a:r>
            <a:r>
              <a:rPr lang="en-US" sz="1400" b="0" i="0" dirty="0" smtClean="0"/>
              <a:t> is.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/>
              <a:t>Wat </a:t>
            </a:r>
            <a:r>
              <a:rPr lang="en-US" sz="1400" b="0" i="0" dirty="0" err="1" smtClean="0"/>
              <a:t>betekent</a:t>
            </a:r>
            <a:r>
              <a:rPr lang="en-US" sz="1400" b="0" i="0" dirty="0" smtClean="0"/>
              <a:t> dit </a:t>
            </a:r>
            <a:r>
              <a:rPr lang="en-US" sz="1400" b="0" i="0" dirty="0" err="1" smtClean="0"/>
              <a:t>voor</a:t>
            </a:r>
            <a:r>
              <a:rPr lang="en-US" sz="1400" b="0" i="0" dirty="0" smtClean="0"/>
              <a:t> de </a:t>
            </a:r>
            <a:r>
              <a:rPr lang="en-US" sz="1400" b="0" i="0" dirty="0" err="1" smtClean="0"/>
              <a:t>toekomst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voor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Boskoop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als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boomkwekerij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gebied</a:t>
            </a:r>
            <a:r>
              <a:rPr lang="en-US" sz="1400" b="0" i="0" dirty="0" smtClean="0"/>
              <a:t> </a:t>
            </a:r>
            <a:r>
              <a:rPr lang="en-US" sz="1400" b="0" i="0" dirty="0" err="1" smtClean="0"/>
              <a:t>denk</a:t>
            </a:r>
            <a:r>
              <a:rPr lang="en-US" sz="1400" b="0" i="0" dirty="0" smtClean="0"/>
              <a:t> je??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2608" y="3581679"/>
            <a:ext cx="3886200" cy="296227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9765" y="1296836"/>
            <a:ext cx="6267450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70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396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Arial"/>
                <a:cs typeface="Arial"/>
              </a:rPr>
              <a:t>Inzetten</a:t>
            </a:r>
            <a:r>
              <a:rPr lang="en-US" sz="2800" b="1" dirty="0" smtClean="0">
                <a:latin typeface="Arial"/>
                <a:cs typeface="Arial"/>
              </a:rPr>
              <a:t> van </a:t>
            </a:r>
            <a:r>
              <a:rPr lang="en-US" sz="2800" b="1" dirty="0" err="1" smtClean="0">
                <a:latin typeface="Arial"/>
                <a:cs typeface="Arial"/>
              </a:rPr>
              <a:t>een</a:t>
            </a:r>
            <a:r>
              <a:rPr lang="en-US" sz="2800" b="1" dirty="0" smtClean="0">
                <a:latin typeface="Arial"/>
                <a:cs typeface="Arial"/>
              </a:rPr>
              <a:t> </a:t>
            </a:r>
            <a:r>
              <a:rPr lang="en-US" sz="2800" b="1" dirty="0" err="1" smtClean="0">
                <a:latin typeface="Arial"/>
                <a:cs typeface="Arial"/>
              </a:rPr>
              <a:t>aardappelrooier</a:t>
            </a:r>
            <a:r>
              <a:rPr lang="en-US" sz="2800" b="1" dirty="0" smtClean="0">
                <a:latin typeface="Arial"/>
                <a:cs typeface="Arial"/>
              </a:rPr>
              <a:t> in de </a:t>
            </a:r>
            <a:r>
              <a:rPr lang="en-US" sz="2800" b="1" dirty="0" err="1" smtClean="0">
                <a:latin typeface="Arial"/>
                <a:cs typeface="Arial"/>
              </a:rPr>
              <a:t>boomteelt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endParaRPr lang="en-US" sz="2800" b="1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900" b="0" i="0" dirty="0" smtClean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/>
                <a:cs typeface="Arial"/>
              </a:rPr>
              <a:t>Lees </a:t>
            </a:r>
            <a:r>
              <a:rPr lang="en-US" sz="1400" dirty="0" smtClean="0">
                <a:latin typeface="Arial"/>
                <a:cs typeface="Arial"/>
                <a:hlinkClick r:id="rId3"/>
              </a:rPr>
              <a:t>dit artikel </a:t>
            </a:r>
            <a:r>
              <a:rPr lang="en-US" sz="1400" dirty="0" err="1" smtClean="0">
                <a:latin typeface="Arial"/>
                <a:cs typeface="Arial"/>
              </a:rPr>
              <a:t>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beantwoord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err="1" smtClean="0">
                <a:latin typeface="Arial"/>
                <a:cs typeface="Arial"/>
              </a:rPr>
              <a:t>bijbehorende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vragen</a:t>
            </a:r>
            <a:r>
              <a:rPr lang="en-US" sz="1400" dirty="0" smtClean="0">
                <a:latin typeface="Arial"/>
                <a:cs typeface="Arial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 smtClean="0">
                <a:latin typeface="Arial"/>
                <a:cs typeface="Arial"/>
              </a:rPr>
              <a:t>Is </a:t>
            </a:r>
            <a:r>
              <a:rPr lang="en-US" sz="1400" dirty="0" err="1" smtClean="0">
                <a:latin typeface="Arial"/>
                <a:cs typeface="Arial"/>
              </a:rPr>
              <a:t>er</a:t>
            </a:r>
            <a:r>
              <a:rPr lang="en-US" sz="1400" dirty="0" smtClean="0">
                <a:latin typeface="Arial"/>
                <a:cs typeface="Arial"/>
              </a:rPr>
              <a:t> op je BPV-</a:t>
            </a:r>
            <a:r>
              <a:rPr lang="en-US" sz="1400" dirty="0" err="1" smtClean="0">
                <a:latin typeface="Arial"/>
                <a:cs typeface="Arial"/>
              </a:rPr>
              <a:t>bedrijf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een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handeling</a:t>
            </a:r>
            <a:r>
              <a:rPr lang="en-US" sz="1400" dirty="0" smtClean="0">
                <a:latin typeface="Arial"/>
                <a:cs typeface="Arial"/>
              </a:rPr>
              <a:t> die </a:t>
            </a:r>
            <a:r>
              <a:rPr lang="en-US" sz="1400" dirty="0" err="1" smtClean="0">
                <a:latin typeface="Arial"/>
                <a:cs typeface="Arial"/>
              </a:rPr>
              <a:t>gemechaniseerd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kan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worden</a:t>
            </a:r>
            <a:r>
              <a:rPr lang="en-US" sz="1400" dirty="0" smtClean="0">
                <a:latin typeface="Arial"/>
                <a:cs typeface="Arial"/>
              </a:rPr>
              <a:t>? 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err="1" smtClean="0">
                <a:latin typeface="Arial"/>
                <a:cs typeface="Arial"/>
              </a:rPr>
              <a:t>Bestaat</a:t>
            </a:r>
            <a:r>
              <a:rPr lang="en-US" sz="1400" b="0" i="0" dirty="0" smtClean="0">
                <a:latin typeface="Arial"/>
                <a:cs typeface="Arial"/>
              </a:rPr>
              <a:t> </a:t>
            </a:r>
            <a:r>
              <a:rPr lang="en-US" sz="1400" b="0" i="0" dirty="0" err="1" smtClean="0">
                <a:latin typeface="Arial"/>
                <a:cs typeface="Arial"/>
              </a:rPr>
              <a:t>er</a:t>
            </a:r>
            <a:r>
              <a:rPr lang="en-US" sz="1400" b="0" i="0" dirty="0" smtClean="0">
                <a:latin typeface="Arial"/>
                <a:cs typeface="Arial"/>
              </a:rPr>
              <a:t> al </a:t>
            </a:r>
            <a:r>
              <a:rPr lang="en-US" sz="1400" b="0" i="0" dirty="0" err="1" smtClean="0">
                <a:latin typeface="Arial"/>
                <a:cs typeface="Arial"/>
              </a:rPr>
              <a:t>een</a:t>
            </a:r>
            <a:r>
              <a:rPr lang="en-US" sz="1400" b="0" i="0" dirty="0" smtClean="0">
                <a:latin typeface="Arial"/>
                <a:cs typeface="Arial"/>
              </a:rPr>
              <a:t> machine die </a:t>
            </a:r>
            <a:r>
              <a:rPr lang="en-US" sz="1400" b="0" i="0" dirty="0" err="1" smtClean="0">
                <a:latin typeface="Arial"/>
                <a:cs typeface="Arial"/>
              </a:rPr>
              <a:t>deze</a:t>
            </a:r>
            <a:r>
              <a:rPr lang="en-US" sz="1400" b="0" i="0" dirty="0" smtClean="0">
                <a:latin typeface="Arial"/>
                <a:cs typeface="Arial"/>
              </a:rPr>
              <a:t> </a:t>
            </a:r>
            <a:r>
              <a:rPr lang="en-US" sz="1400" b="0" i="0" dirty="0" err="1" smtClean="0">
                <a:latin typeface="Arial"/>
                <a:cs typeface="Arial"/>
              </a:rPr>
              <a:t>handeling</a:t>
            </a:r>
            <a:r>
              <a:rPr lang="en-US" sz="1400" b="0" i="0" dirty="0" smtClean="0">
                <a:latin typeface="Arial"/>
                <a:cs typeface="Arial"/>
              </a:rPr>
              <a:t>?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dirty="0">
              <a:latin typeface="Arial"/>
              <a:cs typeface="Arial"/>
            </a:endParaRP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 smtClean="0">
                <a:latin typeface="Arial"/>
                <a:cs typeface="Arial"/>
              </a:rPr>
              <a:t>Zo ja, </a:t>
            </a:r>
            <a:r>
              <a:rPr lang="en-US" sz="1400" b="0" i="0" dirty="0" err="1" smtClean="0">
                <a:latin typeface="Arial"/>
                <a:cs typeface="Arial"/>
              </a:rPr>
              <a:t>waarom</a:t>
            </a:r>
            <a:r>
              <a:rPr lang="en-US" sz="1400" b="0" i="0" dirty="0" smtClean="0">
                <a:latin typeface="Arial"/>
                <a:cs typeface="Arial"/>
              </a:rPr>
              <a:t> is </a:t>
            </a:r>
            <a:r>
              <a:rPr lang="en-US" sz="1400" b="0" i="0" dirty="0" err="1" smtClean="0">
                <a:latin typeface="Arial"/>
                <a:cs typeface="Arial"/>
              </a:rPr>
              <a:t>deze</a:t>
            </a:r>
            <a:r>
              <a:rPr lang="en-US" sz="1400" b="0" i="0" dirty="0" smtClean="0">
                <a:latin typeface="Arial"/>
                <a:cs typeface="Arial"/>
              </a:rPr>
              <a:t> machine nog </a:t>
            </a:r>
            <a:r>
              <a:rPr lang="en-US" sz="1400" b="0" i="0" dirty="0" err="1" smtClean="0">
                <a:latin typeface="Arial"/>
                <a:cs typeface="Arial"/>
              </a:rPr>
              <a:t>niet</a:t>
            </a:r>
            <a:r>
              <a:rPr lang="en-US" sz="1400" b="0" i="0" dirty="0" smtClean="0">
                <a:latin typeface="Arial"/>
                <a:cs typeface="Arial"/>
              </a:rPr>
              <a:t> </a:t>
            </a:r>
            <a:r>
              <a:rPr lang="en-US" sz="1400" b="0" i="0" dirty="0" err="1" smtClean="0">
                <a:latin typeface="Arial"/>
                <a:cs typeface="Arial"/>
              </a:rPr>
              <a:t>aanwezig</a:t>
            </a:r>
            <a:r>
              <a:rPr lang="en-US" sz="1400" b="0" i="0" dirty="0" smtClean="0">
                <a:latin typeface="Arial"/>
                <a:cs typeface="Arial"/>
              </a:rPr>
              <a:t> op je </a:t>
            </a:r>
            <a:r>
              <a:rPr lang="en-US" sz="1400" b="0" i="0" dirty="0" err="1" smtClean="0">
                <a:latin typeface="Arial"/>
                <a:cs typeface="Arial"/>
              </a:rPr>
              <a:t>bedrijf</a:t>
            </a:r>
            <a:r>
              <a:rPr lang="en-US" sz="1400" b="0" i="0" dirty="0" smtClean="0">
                <a:latin typeface="Arial"/>
                <a:cs typeface="Arial"/>
              </a:rPr>
              <a:t>?</a:t>
            </a: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400" b="0" i="0" dirty="0" smtClean="0"/>
          </a:p>
          <a:p>
            <a:endParaRPr lang="en-US" sz="1400" b="0" i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24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085" y="1354780"/>
            <a:ext cx="823912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6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Investeren</a:t>
            </a:r>
            <a:r>
              <a:rPr lang="en-US" sz="2800" b="1" dirty="0" smtClean="0">
                <a:latin typeface="Arial"/>
                <a:cs typeface="Arial"/>
              </a:rPr>
              <a:t> in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endParaRPr lang="en-US" sz="2800" b="1" dirty="0" smtClean="0">
              <a:latin typeface="Arial"/>
              <a:cs typeface="Arial"/>
            </a:endParaRPr>
          </a:p>
          <a:p>
            <a:endParaRPr lang="en-US" sz="1400" b="1" dirty="0" smtClean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824" y="4251723"/>
            <a:ext cx="3622884" cy="1622187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6476" y="1602227"/>
            <a:ext cx="7632584" cy="264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17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Investeren</a:t>
            </a:r>
            <a:r>
              <a:rPr lang="en-US" sz="2800" b="1" dirty="0" smtClean="0">
                <a:latin typeface="Arial"/>
                <a:cs typeface="Arial"/>
              </a:rPr>
              <a:t> in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Bereken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smtClean="0">
                <a:latin typeface="Arial"/>
                <a:cs typeface="Arial"/>
                <a:hlinkClick r:id="rId3"/>
              </a:rPr>
              <a:t>arbeidscapaciteit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en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err="1" smtClean="0">
                <a:latin typeface="Arial"/>
                <a:cs typeface="Arial"/>
              </a:rPr>
              <a:t>totale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 err="1" smtClean="0">
                <a:latin typeface="Arial"/>
                <a:cs typeface="Arial"/>
              </a:rPr>
              <a:t>snoeikosten</a:t>
            </a:r>
            <a:r>
              <a:rPr lang="en-US" sz="1400" dirty="0" smtClean="0">
                <a:latin typeface="Arial"/>
                <a:cs typeface="Arial"/>
              </a:rPr>
              <a:t> met de hand..</a:t>
            </a:r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0141" y="1973993"/>
            <a:ext cx="4246605" cy="318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5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dirty="0" err="1" smtClean="0">
                <a:latin typeface="Arial"/>
                <a:cs typeface="Arial"/>
              </a:rPr>
              <a:t>Investeren</a:t>
            </a:r>
            <a:r>
              <a:rPr lang="en-US" sz="2800" b="1" dirty="0" smtClean="0">
                <a:latin typeface="Arial"/>
                <a:cs typeface="Arial"/>
              </a:rPr>
              <a:t> in </a:t>
            </a:r>
            <a:r>
              <a:rPr lang="en-US" sz="2800" b="1" dirty="0" err="1" smtClean="0">
                <a:latin typeface="Arial"/>
                <a:cs typeface="Arial"/>
              </a:rPr>
              <a:t>mechanisatie</a:t>
            </a:r>
            <a:endParaRPr lang="en-US" sz="2800" b="1" dirty="0" smtClean="0">
              <a:latin typeface="Arial"/>
              <a:cs typeface="Arial"/>
            </a:endParaRPr>
          </a:p>
          <a:p>
            <a:r>
              <a:rPr lang="en-US" sz="1400" dirty="0" err="1" smtClean="0">
                <a:latin typeface="Arial"/>
                <a:cs typeface="Arial"/>
              </a:rPr>
              <a:t>Bekijk</a:t>
            </a:r>
            <a:r>
              <a:rPr lang="en-US" sz="1400" dirty="0" smtClean="0">
                <a:latin typeface="Arial"/>
                <a:cs typeface="Arial"/>
              </a:rPr>
              <a:t> de </a:t>
            </a:r>
            <a:r>
              <a:rPr lang="en-US" sz="1400" dirty="0" err="1" smtClean="0">
                <a:latin typeface="Arial"/>
                <a:cs typeface="Arial"/>
              </a:rPr>
              <a:t>volgende</a:t>
            </a:r>
            <a:r>
              <a:rPr lang="en-US" sz="1400" dirty="0" smtClean="0">
                <a:latin typeface="Arial"/>
                <a:cs typeface="Arial"/>
              </a:rPr>
              <a:t> machines:</a:t>
            </a: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1400" dirty="0">
              <a:latin typeface="Arial"/>
              <a:cs typeface="Arial"/>
            </a:endParaRPr>
          </a:p>
          <a:p>
            <a:endParaRPr lang="en-US" sz="2800" b="1" dirty="0" smtClean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1918" y="952266"/>
            <a:ext cx="233670" cy="203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7762" y="2000250"/>
            <a:ext cx="6848475" cy="2857500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487" y="1914525"/>
            <a:ext cx="89630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238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0C2E150DD3FF547BFFD7598BE20C2A0" ma:contentTypeVersion="0" ma:contentTypeDescription="Een nieuw document maken." ma:contentTypeScope="" ma:versionID="e7a8bd995f49ae6cce78fb7f38a28d3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73da0342c567f274c68f93872d94ad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CA6386E-AE15-41A3-890A-93585505B329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DCF7B26-90EA-4DD0-88E1-E4B6B182F1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GroeneWelle_basis_powerpoint</Template>
  <TotalTime>343</TotalTime>
  <Words>306</Words>
  <Application>Microsoft Office PowerPoint</Application>
  <PresentationFormat>Diavoorstelling (4:3)</PresentationFormat>
  <Paragraphs>75</Paragraphs>
  <Slides>28</Slides>
  <Notes>0</Notes>
  <HiddenSlides>0</HiddenSlides>
  <MMClips>2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1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Robert Soesman</cp:lastModifiedBy>
  <cp:revision>47</cp:revision>
  <dcterms:created xsi:type="dcterms:W3CDTF">2015-10-12T10:18:24Z</dcterms:created>
  <dcterms:modified xsi:type="dcterms:W3CDTF">2017-07-05T11:25:57Z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0x01010030C2E150DD3FF547BFFD7598BE20C2A0</vt:lpwstr>
  </property>
  <property fmtid="{D5CDD505-2E9C-101B-9397-08002B2CF9AE}" pid="3" name="IsMyDocuments">
    <vt:bool>true</vt:bool>
  </property>
</Properties>
</file>